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7"/>
  </p:notesMasterIdLst>
  <p:sldIdLst>
    <p:sldId id="413" r:id="rId5"/>
    <p:sldId id="417" r:id="rId6"/>
    <p:sldId id="429" r:id="rId7"/>
    <p:sldId id="457" r:id="rId8"/>
    <p:sldId id="458" r:id="rId9"/>
    <p:sldId id="460" r:id="rId10"/>
    <p:sldId id="461" r:id="rId11"/>
    <p:sldId id="464" r:id="rId12"/>
    <p:sldId id="465" r:id="rId13"/>
    <p:sldId id="466" r:id="rId14"/>
    <p:sldId id="467" r:id="rId15"/>
    <p:sldId id="468" r:id="rId16"/>
    <p:sldId id="470" r:id="rId17"/>
    <p:sldId id="469" r:id="rId18"/>
    <p:sldId id="471" r:id="rId19"/>
    <p:sldId id="472" r:id="rId20"/>
    <p:sldId id="478" r:id="rId21"/>
    <p:sldId id="475" r:id="rId22"/>
    <p:sldId id="477" r:id="rId23"/>
    <p:sldId id="479" r:id="rId24"/>
    <p:sldId id="481" r:id="rId25"/>
    <p:sldId id="4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7F561-994E-4EFB-9970-000059BDF2F1}" v="1" dt="2024-09-09T18:26:54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4:16:43.609" v="481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1T04:16:18.368" v="4816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1T04:16:18.368" v="4816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  <pc:sldChg chg="add">
        <pc:chgData name="Shafer, Ethan H MAJ" userId="505e747c-87be-44c0-94c2-fc4c31a873c1" providerId="ADAL" clId="{6F7BCDAB-1392-4100-B7F3-62F864446860}" dt="2024-07-21T04:16:43.609" v="4817"/>
        <pc:sldMkLst>
          <pc:docMk/>
          <pc:sldMk cId="233672990" sldId="481"/>
        </pc:sldMkLst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B5E7F561-994E-4EFB-9970-000059BDF2F1}"/>
    <pc:docChg chg="modSld">
      <pc:chgData name="Shafer, Ethan H MAJ" userId="505e747c-87be-44c0-94c2-fc4c31a873c1" providerId="ADAL" clId="{B5E7F561-994E-4EFB-9970-000059BDF2F1}" dt="2024-09-09T18:27:16.619" v="23" actId="20577"/>
      <pc:docMkLst>
        <pc:docMk/>
      </pc:docMkLst>
      <pc:sldChg chg="modSp mod">
        <pc:chgData name="Shafer, Ethan H MAJ" userId="505e747c-87be-44c0-94c2-fc4c31a873c1" providerId="ADAL" clId="{B5E7F561-994E-4EFB-9970-000059BDF2F1}" dt="2024-09-09T18:27:16.619" v="23" actId="20577"/>
        <pc:sldMkLst>
          <pc:docMk/>
          <pc:sldMk cId="908757530" sldId="467"/>
        </pc:sldMkLst>
        <pc:graphicFrameChg chg="modGraphic">
          <ac:chgData name="Shafer, Ethan H MAJ" userId="505e747c-87be-44c0-94c2-fc4c31a873c1" providerId="ADAL" clId="{B5E7F561-994E-4EFB-9970-000059BDF2F1}" dt="2024-09-09T18:27:16.619" v="23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picChg chg="mod">
          <ac:chgData name="Shafer, Ethan H MAJ" userId="505e747c-87be-44c0-94c2-fc4c31a873c1" providerId="ADAL" clId="{B5E7F561-994E-4EFB-9970-000059BDF2F1}" dt="2024-09-09T18:26:54.778" v="0" actId="1076"/>
          <ac:picMkLst>
            <pc:docMk/>
            <pc:sldMk cId="908757530" sldId="467"/>
            <ac:picMk id="2050" creationId="{A7F21698-11C9-03ED-F03B-F1532938DEBD}"/>
          </ac:picMkLst>
        </pc:pic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we use our existing tools to make this a useful query?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7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8974C-8A63-4254-9563-4BCDFF8F13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78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 tuned for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1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4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Functionally, there is no difference between the two.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it is nice to keep the filtering criteria separate from the joining criteria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51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1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8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 tuned for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8974C-8A63-4254-9563-4BCDFF8F13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9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0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448"/>
            <a:ext cx="2792413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Outer Joins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603610"/>
            <a:ext cx="435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LEFT JOIN Club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Club.CIC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88794"/>
              </p:ext>
            </p:extLst>
          </p:nvPr>
        </p:nvGraphicFramePr>
        <p:xfrm>
          <a:off x="4198630" y="1239363"/>
          <a:ext cx="7513823" cy="883256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9609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2239"/>
              </p:ext>
            </p:extLst>
          </p:nvPr>
        </p:nvGraphicFramePr>
        <p:xfrm>
          <a:off x="4240538" y="4275416"/>
          <a:ext cx="7513825" cy="1160812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C0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0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448"/>
            <a:ext cx="2792413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Outer Joins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939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603610"/>
            <a:ext cx="435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RIGHT JOIN Club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Club.CIC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94872"/>
              </p:ext>
            </p:extLst>
          </p:nvPr>
        </p:nvGraphicFramePr>
        <p:xfrm>
          <a:off x="4198630" y="1239363"/>
          <a:ext cx="7513823" cy="1104070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96092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789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C0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789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3069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55639"/>
              </p:ext>
            </p:extLst>
          </p:nvPr>
        </p:nvGraphicFramePr>
        <p:xfrm>
          <a:off x="4240538" y="4275416"/>
          <a:ext cx="7513825" cy="1451015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08802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Jackson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1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7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448"/>
            <a:ext cx="2792413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Cross Joins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846881"/>
            <a:ext cx="435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/>
        </p:nvGraphicFramePr>
        <p:xfrm>
          <a:off x="4198630" y="1239363"/>
          <a:ext cx="7513823" cy="883256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9609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650751"/>
              </p:ext>
            </p:extLst>
          </p:nvPr>
        </p:nvGraphicFramePr>
        <p:xfrm>
          <a:off x="4240538" y="4275416"/>
          <a:ext cx="7513825" cy="1451015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08802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C0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2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2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last two queries and inspect the results.  Does it match what you learned?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5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758CFF-F5BC-A933-29E8-F317D9C8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/>
              <a:t>In Class 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2C578-C586-859A-EE53-91ED22F8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2DCC6-C648-8993-8963-0701700D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12" y="2180590"/>
            <a:ext cx="10530197" cy="11684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Download/import the </a:t>
            </a:r>
            <a:r>
              <a:rPr lang="en-US" sz="1600" dirty="0" err="1"/>
              <a:t>blog.sql</a:t>
            </a:r>
            <a:r>
              <a:rPr lang="en-US" sz="1600" dirty="0"/>
              <a:t> database</a:t>
            </a:r>
          </a:p>
          <a:p>
            <a:r>
              <a:rPr lang="en-US" sz="1600" dirty="0"/>
              <a:t>Solve the queries in </a:t>
            </a:r>
            <a:r>
              <a:rPr lang="en-US" sz="1600" dirty="0" err="1"/>
              <a:t>blog_joins.mysqlnotebook</a:t>
            </a:r>
            <a:r>
              <a:rPr lang="en-US" sz="1600" dirty="0"/>
              <a:t> (stop where it says stop!)</a:t>
            </a:r>
          </a:p>
          <a:p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4B0A-442E-6731-E489-557C536C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820A-0D4C-A519-493B-9FF6E0FD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725B161F-582E-40C1-A509-8C06AE2EF5C9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B0C6FEA-2334-A66A-C38E-D514380B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48" y="2897399"/>
            <a:ext cx="9535013" cy="36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7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24C8D7-54C4-2594-F5AC-5CDA6358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UNION, EXCEPT, INTERSECT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2B39F3-96FC-4333-5CDA-A3A84D39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1E3D-32BB-02D0-1FF7-EDD1D05E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50CE-6678-526B-B224-752BAB58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86192-3691-7C14-2523-3AC80272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DDF913-B3FD-C89D-4B57-E34330E8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677FD9-8C62-5A08-A6B5-4E6CF4E1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combine multiple queries using the following statements</a:t>
            </a:r>
          </a:p>
          <a:p>
            <a:pPr lvl="1"/>
            <a:r>
              <a:rPr lang="en-US" dirty="0"/>
              <a:t>UNION: both queries combined (set addition)</a:t>
            </a:r>
          </a:p>
          <a:p>
            <a:pPr lvl="1"/>
            <a:r>
              <a:rPr lang="en-US" dirty="0"/>
              <a:t>INTERSECT: only the matching rows of both queries (set intersection)</a:t>
            </a:r>
          </a:p>
          <a:p>
            <a:pPr lvl="1"/>
            <a:r>
              <a:rPr lang="en-US" dirty="0"/>
              <a:t>EXCEPT:  the rows of the first query that are not present in the second query (set subtraction)</a:t>
            </a:r>
          </a:p>
          <a:p>
            <a:r>
              <a:rPr lang="en-US" dirty="0"/>
              <a:t>Will always exclude duplicates unless you use the ALL operator:</a:t>
            </a:r>
          </a:p>
          <a:p>
            <a:pPr lvl="1"/>
            <a:r>
              <a:rPr lang="en-US" dirty="0"/>
              <a:t>UNION ALL, INTERSECT ALL, EXCEPT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5377-B01B-BE26-2512-83055F4E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2C91-9D8E-3854-500A-2862A157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54DEF-BBCD-551C-39B6-911712F4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6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2" name="Oval 10251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3" name="Oval 10252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4" name="Oval 10253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5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6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7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62" name="Rectangle 10261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3" name="Oval 10262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5" name="Oval 10264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6" name="Rectangle 10265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7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8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7F3939-EAAA-D774-8EDD-A4D2B4E8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C99B-4B87-8627-97A6-9F0CD0A4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all Cadets taking a class or in a club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CAE0C74-B36D-349E-4336-8FAB5EC981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1026" y="737324"/>
            <a:ext cx="3307813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89CB-2E23-A3AE-88AB-A4751D8A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F197084-1CDD-41AE-A38E-5CB8C4388F1F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EA01-C01E-2CE4-6371-D3C93C26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ABBD-B680-9A09-8DF7-B9F2C4E7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ctr" anchorCtr="0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4E31241-2E3F-4131-B959-C23C4EAC73D8}" type="datetime4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September 9, 2024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B0151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02D26-6AAC-BA2C-6B07-7F223FC3565E}"/>
              </a:ext>
            </a:extLst>
          </p:cNvPr>
          <p:cNvSpPr txBox="1"/>
          <p:nvPr/>
        </p:nvSpPr>
        <p:spPr>
          <a:xfrm>
            <a:off x="8043207" y="1846034"/>
            <a:ext cx="42231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INNER JOIN Club AS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cl.CIC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UNION [ALL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INNER JOIN Enrollment AS 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e.cNum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52" name="Oval 10251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53" name="Oval 10252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54" name="Oval 10253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55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62" name="Rectangle 10261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63" name="Oval 10262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65" name="Oval 10264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66" name="Rectangle 10265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67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7F3939-EAAA-D774-8EDD-A4D2B4E8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INTERSECT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C99B-4B87-8627-97A6-9F0CD0A4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Cadets are in a Club and also taking a class?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CAE0C74-B36D-349E-4336-8FAB5EC981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1026" y="737324"/>
            <a:ext cx="3307813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89CB-2E23-A3AE-88AB-A4751D8A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F197084-1CDD-41AE-A38E-5CB8C4388F1F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EA01-C01E-2CE4-6371-D3C93C26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ABBD-B680-9A09-8DF7-B9F2C4E7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ctr" anchorCtr="0">
            <a:normAutofit fontScale="77500" lnSpcReduction="20000"/>
          </a:bodyPr>
          <a:lstStyle/>
          <a:p>
            <a:pPr defTabSz="914400">
              <a:spcAft>
                <a:spcPts val="600"/>
              </a:spcAft>
            </a:pPr>
            <a:fld id="{54E31241-2E3F-4131-B959-C23C4EAC73D8}" type="datetime4">
              <a:rPr lang="en-US" smtClean="0"/>
              <a:pPr defTabSz="914400"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02D26-6AAC-BA2C-6B07-7F223FC3565E}"/>
              </a:ext>
            </a:extLst>
          </p:cNvPr>
          <p:cNvSpPr txBox="1"/>
          <p:nvPr/>
        </p:nvSpPr>
        <p:spPr>
          <a:xfrm>
            <a:off x="8043207" y="1846034"/>
            <a:ext cx="42231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 AS 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INNER JOIN Club AS cl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cl.CIC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INTERSECT [ALL]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 AS 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INNER JOIN Enrollment AS 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2" name="Oval 10251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3" name="Oval 10252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4" name="Oval 10253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5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6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47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0261" name="Group 10260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262" name="Rectangle 10261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3" name="Oval 10262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5" name="Oval 10264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6" name="Rectangle 10265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7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68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5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7F3939-EAAA-D774-8EDD-A4D2B4E8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C99B-4B87-8627-97A6-9F0CD0A4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Cadets in courses unless they’re in a club.</a:t>
            </a: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7CAE0C74-B36D-349E-4336-8FAB5EC981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1026" y="737324"/>
            <a:ext cx="3307813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89CB-2E23-A3AE-88AB-A4751D8A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F197084-1CDD-41AE-A38E-5CB8C4388F1F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EA01-C01E-2CE4-6371-D3C93C26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CS393: Database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ABBD-B680-9A09-8DF7-B9F2C4E7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ctr" anchorCtr="0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4E31241-2E3F-4131-B959-C23C4EAC73D8}" type="datetime4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September 9, 2024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B0151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02D26-6AAC-BA2C-6B07-7F223FC3565E}"/>
              </a:ext>
            </a:extLst>
          </p:cNvPr>
          <p:cNvSpPr txBox="1"/>
          <p:nvPr/>
        </p:nvSpPr>
        <p:spPr>
          <a:xfrm>
            <a:off x="7974871" y="1687475"/>
            <a:ext cx="42231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INNER JOIN Enrollment AS 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e.CIC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EXCEPT [ALL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INNER JOIN Club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 cl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c.cNum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cNum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F6F0B2-8AE2-A12A-4406-33E3DAC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0A1F3-85A2-E5F3-575A-2C40E76C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C336E-5E90-29B6-2FFA-3D82E35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C9240-79A2-DC62-1B7C-5AE7951D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pic>
        <p:nvPicPr>
          <p:cNvPr id="11266" name="Picture 2" descr="The Complete Reference - Set Operations In MS SQL - UNION [ALL ...">
            <a:extLst>
              <a:ext uri="{FF2B5EF4-FFF2-40B4-BE49-F238E27FC236}">
                <a16:creationId xmlns:a16="http://schemas.microsoft.com/office/drawing/2014/main" id="{BA632CEF-2201-9B13-6277-67ECFFAD20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42" y="2603500"/>
            <a:ext cx="4846029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32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448"/>
            <a:ext cx="2792413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Cross Joins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846881"/>
            <a:ext cx="435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/>
        </p:nvGraphicFramePr>
        <p:xfrm>
          <a:off x="4198630" y="1239363"/>
          <a:ext cx="7513823" cy="883256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9609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/>
        </p:nvGraphicFramePr>
        <p:xfrm>
          <a:off x="4240538" y="4275416"/>
          <a:ext cx="7513825" cy="1451015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Track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Haskins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08802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C0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92D05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2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758CFF-F5BC-A933-29E8-F317D9C8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/>
              <a:t>In Class 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2C578-C586-859A-EE53-91ED22F8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2DCC6-C648-8993-8963-0701700D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12" y="2180590"/>
            <a:ext cx="10530197" cy="11684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Download/import the </a:t>
            </a:r>
            <a:r>
              <a:rPr lang="en-US" sz="1600" dirty="0" err="1"/>
              <a:t>blog.sql</a:t>
            </a:r>
            <a:r>
              <a:rPr lang="en-US" sz="1600" dirty="0"/>
              <a:t> database</a:t>
            </a:r>
          </a:p>
          <a:p>
            <a:r>
              <a:rPr lang="en-US" sz="1600" dirty="0"/>
              <a:t>Solve </a:t>
            </a:r>
            <a:r>
              <a:rPr lang="en-US" sz="1600"/>
              <a:t>the remaining queries </a:t>
            </a:r>
            <a:r>
              <a:rPr lang="en-US" sz="1600" dirty="0"/>
              <a:t>in </a:t>
            </a:r>
            <a:r>
              <a:rPr lang="en-US" sz="1600" dirty="0" err="1"/>
              <a:t>blog_joins.mysqlnotebook</a:t>
            </a: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4B0A-442E-6731-E489-557C536C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" y="6391656"/>
            <a:ext cx="3867912" cy="3108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0820A-0D4C-A519-493B-9FF6E0FD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760" y="6391656"/>
            <a:ext cx="990599" cy="304799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725B161F-582E-40C1-A509-8C06AE2EF5C9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8FEF4E-741B-83B8-ABA8-14459E5B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3351699"/>
            <a:ext cx="11352276" cy="279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3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joins to select the appropriate data for a problem</a:t>
            </a:r>
          </a:p>
          <a:p>
            <a:r>
              <a:rPr lang="en-US" dirty="0"/>
              <a:t>Apply Union, Intersect, and Except to join or limit queries.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6CB23A-EB68-1619-29C8-C6973BDB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8131E-E672-CFB9-82C8-8E0167DD9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F481-699F-74C0-DEAB-9B14A321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215AC-DC6C-5AD4-A997-E8A255F7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5C77-3237-4D0F-0C3C-52C56ED4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Cartesian Products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C6D202-2295-861C-72B9-29AE68DD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6" name="Picture 2" descr="Cartesian Product in SQL Server: Everything you Need to Know">
            <a:extLst>
              <a:ext uri="{FF2B5EF4-FFF2-40B4-BE49-F238E27FC236}">
                <a16:creationId xmlns:a16="http://schemas.microsoft.com/office/drawing/2014/main" id="{199ADF25-07B8-74FD-71C9-40172DAD0D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7000" y="1714926"/>
            <a:ext cx="6774212" cy="36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3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448"/>
            <a:ext cx="2792413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Cartesian Products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584362"/>
            <a:ext cx="435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Cadet, Club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24520"/>
              </p:ext>
            </p:extLst>
          </p:nvPr>
        </p:nvGraphicFramePr>
        <p:xfrm>
          <a:off x="4240539" y="1539012"/>
          <a:ext cx="7513823" cy="662442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17831"/>
              </p:ext>
            </p:extLst>
          </p:nvPr>
        </p:nvGraphicFramePr>
        <p:xfrm>
          <a:off x="4240538" y="3612476"/>
          <a:ext cx="7513825" cy="1451015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88948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2067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7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" y="155448"/>
            <a:ext cx="3143250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Inner Join </a:t>
            </a:r>
            <a:br>
              <a:rPr lang="en-US" sz="3300" dirty="0">
                <a:solidFill>
                  <a:schemeClr val="tx1"/>
                </a:solidFill>
              </a:rPr>
            </a:br>
            <a:r>
              <a:rPr lang="en-US" sz="3300" dirty="0">
                <a:solidFill>
                  <a:schemeClr val="tx1"/>
                </a:solidFill>
              </a:rPr>
              <a:t>w/WHERE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584362"/>
            <a:ext cx="435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Cadet, Club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Club.CIC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/>
        </p:nvGraphicFramePr>
        <p:xfrm>
          <a:off x="4240539" y="1539012"/>
          <a:ext cx="7513823" cy="662442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4116"/>
              </p:ext>
            </p:extLst>
          </p:nvPr>
        </p:nvGraphicFramePr>
        <p:xfrm>
          <a:off x="4240538" y="3863936"/>
          <a:ext cx="7513825" cy="870609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0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" y="155448"/>
            <a:ext cx="3143250" cy="1597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/>
                </a:solidFill>
              </a:rPr>
              <a:t>Inner Join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F21698-11C9-03ED-F03B-F1532938DE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836"/>
            <a:ext cx="370363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0BDA0-F8EA-C18F-17C1-E6FF82571F45}"/>
              </a:ext>
            </a:extLst>
          </p:cNvPr>
          <p:cNvSpPr txBox="1"/>
          <p:nvPr/>
        </p:nvSpPr>
        <p:spPr>
          <a:xfrm>
            <a:off x="6297161" y="2584362"/>
            <a:ext cx="435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Cadet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INNER JOIN Club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Club.CIC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1772A-E6FB-8D23-FAA5-CDD9D635AAA6}"/>
              </a:ext>
            </a:extLst>
          </p:cNvPr>
          <p:cNvGraphicFramePr>
            <a:graphicFrameLocks noGrp="1"/>
          </p:cNvGraphicFramePr>
          <p:nvPr/>
        </p:nvGraphicFramePr>
        <p:xfrm>
          <a:off x="4240539" y="1539012"/>
          <a:ext cx="7513823" cy="662442"/>
        </p:xfrm>
        <a:graphic>
          <a:graphicData uri="http://schemas.openxmlformats.org/drawingml/2006/table">
            <a:tbl>
              <a:tblPr/>
              <a:tblGrid>
                <a:gridCol w="736048">
                  <a:extLst>
                    <a:ext uri="{9D8B030D-6E8A-4147-A177-3AD203B41FA5}">
                      <a16:colId xmlns:a16="http://schemas.microsoft.com/office/drawing/2014/main" val="287913390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2804506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234965562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2692799038"/>
                    </a:ext>
                  </a:extLst>
                </a:gridCol>
                <a:gridCol w="889391">
                  <a:extLst>
                    <a:ext uri="{9D8B030D-6E8A-4147-A177-3AD203B41FA5}">
                      <a16:colId xmlns:a16="http://schemas.microsoft.com/office/drawing/2014/main" val="365540436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75290854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073481213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1791690347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228439699"/>
                    </a:ext>
                  </a:extLst>
                </a:gridCol>
                <a:gridCol w="736048">
                  <a:extLst>
                    <a:ext uri="{9D8B030D-6E8A-4147-A177-3AD203B41FA5}">
                      <a16:colId xmlns:a16="http://schemas.microsoft.com/office/drawing/2014/main" val="4192084710"/>
                    </a:ext>
                  </a:extLst>
                </a:gridCol>
              </a:tblGrid>
              <a:tr h="220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04079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4298"/>
                  </a:ext>
                </a:extLst>
              </a:tr>
              <a:tr h="220814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201" marR="9201" marT="9201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9201" marR="9201" marT="9201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7565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95B641-68CE-57F4-9735-8D12B334A664}"/>
              </a:ext>
            </a:extLst>
          </p:cNvPr>
          <p:cNvGraphicFramePr>
            <a:graphicFrameLocks noGrp="1"/>
          </p:cNvGraphicFramePr>
          <p:nvPr/>
        </p:nvGraphicFramePr>
        <p:xfrm>
          <a:off x="4240538" y="3863936"/>
          <a:ext cx="7513825" cy="870609"/>
        </p:xfrm>
        <a:graphic>
          <a:graphicData uri="http://schemas.openxmlformats.org/drawingml/2006/table">
            <a:tbl>
              <a:tblPr/>
              <a:tblGrid>
                <a:gridCol w="815981">
                  <a:extLst>
                    <a:ext uri="{9D8B030D-6E8A-4147-A177-3AD203B41FA5}">
                      <a16:colId xmlns:a16="http://schemas.microsoft.com/office/drawing/2014/main" val="2681710637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86807661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446097195"/>
                    </a:ext>
                  </a:extLst>
                </a:gridCol>
                <a:gridCol w="985977">
                  <a:extLst>
                    <a:ext uri="{9D8B030D-6E8A-4147-A177-3AD203B41FA5}">
                      <a16:colId xmlns:a16="http://schemas.microsoft.com/office/drawing/2014/main" val="3109284173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184379250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2281818945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4066978414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966059989"/>
                    </a:ext>
                  </a:extLst>
                </a:gridCol>
                <a:gridCol w="815981">
                  <a:extLst>
                    <a:ext uri="{9D8B030D-6E8A-4147-A177-3AD203B41FA5}">
                      <a16:colId xmlns:a16="http://schemas.microsoft.com/office/drawing/2014/main" val="1699387327"/>
                    </a:ext>
                  </a:extLst>
                </a:gridCol>
              </a:tblGrid>
              <a:tr h="29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cNum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first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last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company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clubId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OR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CIC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21473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John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Smith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Glee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Shafer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0341"/>
                  </a:ext>
                </a:extLst>
              </a:tr>
              <a:tr h="290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Johnson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Aptos Narrow" panose="020B000402020202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06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cadet_joins</a:t>
            </a:r>
            <a:r>
              <a:rPr lang="en-US" dirty="0"/>
              <a:t> from Canvas.</a:t>
            </a:r>
          </a:p>
          <a:p>
            <a:r>
              <a:rPr lang="en-US" dirty="0"/>
              <a:t>Run the queries and inspect the results.  Does it match what you learned?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6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3063</TotalTime>
  <Words>1140</Words>
  <Application>Microsoft Office PowerPoint</Application>
  <PresentationFormat>Widescreen</PresentationFormat>
  <Paragraphs>647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 Narrow</vt:lpstr>
      <vt:lpstr>Calibri</vt:lpstr>
      <vt:lpstr>Century Gothic</vt:lpstr>
      <vt:lpstr>Courier New</vt:lpstr>
      <vt:lpstr>Wingdings 3</vt:lpstr>
      <vt:lpstr>Ion Boardroom</vt:lpstr>
      <vt:lpstr>Joins</vt:lpstr>
      <vt:lpstr>Review</vt:lpstr>
      <vt:lpstr>Lesson Objectives</vt:lpstr>
      <vt:lpstr>Joins</vt:lpstr>
      <vt:lpstr>Cartesian Products</vt:lpstr>
      <vt:lpstr>Cartesian Products</vt:lpstr>
      <vt:lpstr>Inner Join  w/WHERE</vt:lpstr>
      <vt:lpstr>Inner Join </vt:lpstr>
      <vt:lpstr>Try it out</vt:lpstr>
      <vt:lpstr>Outer Joins</vt:lpstr>
      <vt:lpstr>Outer Joins</vt:lpstr>
      <vt:lpstr>Cross Joins</vt:lpstr>
      <vt:lpstr>Try it out</vt:lpstr>
      <vt:lpstr>In Class Exercise</vt:lpstr>
      <vt:lpstr>UNION, EXCEPT, INTERSECT</vt:lpstr>
      <vt:lpstr>Multiple queries</vt:lpstr>
      <vt:lpstr>UNION</vt:lpstr>
      <vt:lpstr>INTERSECT</vt:lpstr>
      <vt:lpstr>EXCEPT</vt:lpstr>
      <vt:lpstr>Pictures</vt:lpstr>
      <vt:lpstr>Cross Joins</vt:lpstr>
      <vt:lpstr>In Class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77</cp:revision>
  <dcterms:created xsi:type="dcterms:W3CDTF">2019-07-08T20:33:15Z</dcterms:created>
  <dcterms:modified xsi:type="dcterms:W3CDTF">2024-09-09T18:27:18Z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